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256" r:id="rId2"/>
    <p:sldId id="258" r:id="rId3"/>
    <p:sldId id="259" r:id="rId4"/>
    <p:sldId id="263" r:id="rId5"/>
    <p:sldId id="268" r:id="rId6"/>
    <p:sldId id="264" r:id="rId7"/>
    <p:sldId id="265" r:id="rId8"/>
    <p:sldId id="266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81" r:id="rId19"/>
    <p:sldId id="282" r:id="rId20"/>
    <p:sldId id="296" r:id="rId21"/>
    <p:sldId id="297" r:id="rId22"/>
    <p:sldId id="295" r:id="rId23"/>
    <p:sldId id="298" r:id="rId24"/>
    <p:sldId id="270" r:id="rId25"/>
    <p:sldId id="271" r:id="rId26"/>
    <p:sldId id="301" r:id="rId27"/>
    <p:sldId id="299" r:id="rId28"/>
    <p:sldId id="300" r:id="rId29"/>
    <p:sldId id="304" r:id="rId30"/>
    <p:sldId id="305" r:id="rId31"/>
    <p:sldId id="307" r:id="rId32"/>
    <p:sldId id="308" r:id="rId33"/>
    <p:sldId id="310" r:id="rId34"/>
    <p:sldId id="311" r:id="rId35"/>
    <p:sldId id="276" r:id="rId36"/>
    <p:sldId id="277" r:id="rId37"/>
    <p:sldId id="278" r:id="rId38"/>
    <p:sldId id="314" r:id="rId39"/>
    <p:sldId id="318" r:id="rId40"/>
    <p:sldId id="319" r:id="rId41"/>
    <p:sldId id="320" r:id="rId42"/>
    <p:sldId id="323" r:id="rId43"/>
    <p:sldId id="260" r:id="rId44"/>
    <p:sldId id="324" r:id="rId45"/>
    <p:sldId id="261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252CE"/>
    <a:srgbClr val="062F8A"/>
    <a:srgbClr val="E7E8AA"/>
    <a:srgbClr val="0C7C63"/>
    <a:srgbClr val="4AADA8"/>
    <a:srgbClr val="B80A00"/>
    <a:srgbClr val="FC8178"/>
    <a:srgbClr val="C9C9C9"/>
    <a:srgbClr val="FA3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830" autoAdjust="0"/>
  </p:normalViewPr>
  <p:slideViewPr>
    <p:cSldViewPr snapToGrid="0">
      <p:cViewPr>
        <p:scale>
          <a:sx n="125" d="100"/>
          <a:sy n="125" d="100"/>
        </p:scale>
        <p:origin x="-186" y="-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199C1-C7A4-416E-B8DF-494DA58FA6C5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40BBA-ADA9-4458-858F-49232BCF85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19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32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76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841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89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13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246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19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695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73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95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807D77-39DA-66A6-93BB-4E6D1331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66E61F-F072-C9A2-2A6F-DEF9DBCE2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B5FC6A-F735-EDAB-3184-EDA0817B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07611F-56E0-9865-678C-D3CD574F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0944C5-49F4-6594-66BC-D9792CD5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97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C954F-6891-9F09-4A80-BB2A49CB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212626-28D7-6720-5EE1-DB0BF393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B6ECB5-22C2-C5F4-5155-FED8A795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A5225-DEBD-5319-BA10-4F0CC8CA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EC07B7-0DB1-4DC6-64AA-818F543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972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F5EF1C-2C7C-0530-C2DF-B4B96C494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E2C711-BE37-B0E8-9477-7E1242B3C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D2B65-7572-D95A-EB63-F32AFEDD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E84BC8-3010-E0A8-BCD0-A269BEBFE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169B8B-2FA9-DEE7-FE92-478ADE94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0763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658A8-6577-1CF6-5F57-0F99EAA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081F3A-BCC0-EDA0-6539-E8416B16A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480AEC-CE2E-D9D0-2C9B-C3BA8585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6BA0F8-B617-841D-9521-98BCE2541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7B3A0C-9727-9A2D-9A0C-21748618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7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E3F173-32AC-F0C0-F974-1504D57C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5BDF8E-0187-ED75-CBAA-CBAB4CA7B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1174C3-4B94-79CC-EE13-39A75312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36FEC9-C634-FD5F-8BFF-90AF7A87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CCEF26-2601-4CBF-E1E1-024FD4B4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95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0BA69-AD54-F863-C69B-842D321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592B3-A7A6-8B75-B87F-BF180E4F5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6F68FAB-75AC-EFC5-FF64-2EA4684BA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B6C883-8E6B-CFC0-0CB2-7D1F0AF6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80244-126A-6151-D2CA-01D4D1EF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48962-C1BD-A767-0C6E-D183E694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46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3FFC48-6072-1D64-F184-09CE5D10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D37BC4-26BE-698D-A506-C12B6C064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D8C612-2CF3-11DF-4401-83B07A523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96C770-3934-0E3D-CD47-340B17A3D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E7A4F6D-4EF3-D2D5-95EF-4D77AB14F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68CAD5-638C-014C-B124-9CCE62B9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D7AB6-903B-8977-7EC6-476C6C85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63C823A-B7E3-C282-01FD-0067D5A6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1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8A4BE-9877-22AD-E244-09B8CD85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DB772E-C381-9FFC-4106-669B958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648C01-A5F3-0A5C-2DD0-5A49B0E4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FF5FB9-CAA0-4AE7-3446-B220EA88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25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4BF932-40AA-AC66-40FF-DD386578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997DD3-9899-A868-DE66-3BD65F2C7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A2614E8-36BA-C386-1F66-8FCD4539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20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ACDAE-E4A3-F632-9746-157BA64F0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E0ADE2-B96A-5249-DDF7-BBD56250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6C0CED-A76F-4257-153E-422D526B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59C963-A440-7F44-A25C-8344EA20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E5750A-901B-B07E-4BE8-BFFC9631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474E23-16FA-3985-F42E-902100EB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23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263BB-5652-D55F-453A-1772928C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21F027D-5821-08DC-89CC-28F29EE43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B271A9-EDDE-7262-6CF2-50296355D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CCF1A5-90B5-22C5-3AC4-2AFFDE5F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148A45-719A-5608-81A9-DD2100AD5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3875B1-F1E4-9D70-FE2A-CA4BC41F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8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8CE0BC-893B-AB83-FDCC-C965C7E3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149BA0-DBA8-0672-70D2-660E2F0D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AB72E-191B-025B-C469-7C2AA6D67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D5F0D-8BFA-4FB6-85DA-E89B34B27686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4E9EDE-E025-5E37-3B83-6B2F5FBEC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43A834-C237-3E50-4ADF-DDBECA00C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55EA-24D5-4E4F-9F63-C9ED97BBC6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2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jpg"/><Relationship Id="rId7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g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gi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gif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2.png"/><Relationship Id="rId5" Type="http://schemas.openxmlformats.org/officeDocument/2006/relationships/image" Target="../media/image49.jp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11" Type="http://schemas.openxmlformats.org/officeDocument/2006/relationships/image" Target="../media/image60.png"/><Relationship Id="rId5" Type="http://schemas.openxmlformats.org/officeDocument/2006/relationships/image" Target="../media/image48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openxmlformats.org/officeDocument/2006/relationships/hyperlink" Target="http://dati.istat.it/Index.aspx?DataSetCode=DCIS_RICPOPRES2011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2.almalaurea.it/cgi-php/universita/statistiche/tendine.php?config=occupazione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ustat.miur.it/opendat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48.PNG"/><Relationship Id="rId4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1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g"/><Relationship Id="rId5" Type="http://schemas.openxmlformats.org/officeDocument/2006/relationships/image" Target="../media/image3.jpg"/><Relationship Id="rId10" Type="http://schemas.openxmlformats.org/officeDocument/2006/relationships/image" Target="../media/image61.jpg"/><Relationship Id="rId4" Type="http://schemas.openxmlformats.org/officeDocument/2006/relationships/image" Target="../media/image4.jpeg"/><Relationship Id="rId9" Type="http://schemas.openxmlformats.org/officeDocument/2006/relationships/image" Target="../media/image6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5.jpg"/><Relationship Id="rId7" Type="http://schemas.openxmlformats.org/officeDocument/2006/relationships/image" Target="../media/image4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13.png"/><Relationship Id="rId5" Type="http://schemas.openxmlformats.org/officeDocument/2006/relationships/image" Target="../media/image1.jpg"/><Relationship Id="rId10" Type="http://schemas.openxmlformats.org/officeDocument/2006/relationships/image" Target="../media/image12.png"/><Relationship Id="rId4" Type="http://schemas.openxmlformats.org/officeDocument/2006/relationships/image" Target="../media/image16.jp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6" t="12641" r="13598" b="12511"/>
          <a:stretch/>
        </p:blipFill>
        <p:spPr>
          <a:xfrm>
            <a:off x="1096392" y="2620414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t="12074" r="13472" b="12074"/>
          <a:stretch/>
        </p:blipFill>
        <p:spPr>
          <a:xfrm>
            <a:off x="2959965" y="3808126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5" t="11860" r="12988" b="12793"/>
          <a:stretch/>
        </p:blipFill>
        <p:spPr>
          <a:xfrm>
            <a:off x="1096391" y="5001980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43,01%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56,99%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44,05%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55,95%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44,06%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55,94%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47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AE747BB8-EFF1-CFCA-6D05-B34D7E3CF638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A53C9B3D-F286-42FA-AA4F-4E318BF5944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62141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1800244"/>
            <a:ext cx="4253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Distinzione per Sesso: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t="12333" r="12756" b="11908"/>
          <a:stretch/>
        </p:blipFill>
        <p:spPr>
          <a:xfrm>
            <a:off x="1096392" y="2604684"/>
            <a:ext cx="1677878" cy="97452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2" t="12653" r="11446" b="11605"/>
          <a:stretch/>
        </p:blipFill>
        <p:spPr>
          <a:xfrm>
            <a:off x="2983991" y="3782759"/>
            <a:ext cx="1677878" cy="10156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t="9195" r="9220" b="10276"/>
          <a:stretch/>
        </p:blipFill>
        <p:spPr>
          <a:xfrm>
            <a:off x="1096392" y="4995835"/>
            <a:ext cx="1677878" cy="96493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2959967" y="2569685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44,04%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55,96%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42147" y="3782760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45,07%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54,93%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2959965" y="4945106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4170C0"/>
                </a:solidFill>
                <a:latin typeface="Bahnschrift SemiBold Condensed" panose="020B0502040204020203" pitchFamily="34" charset="0"/>
              </a:rPr>
              <a:t>Maschi: 44,27%</a:t>
            </a:r>
            <a:endParaRPr lang="it-IT" dirty="0"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FC0001"/>
                </a:solidFill>
                <a:latin typeface="Bahnschrift SemiBold Condensed" panose="020B0502040204020203" pitchFamily="34" charset="0"/>
              </a:rPr>
              <a:t>Femmine: 55,63%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77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4931 C 0 0.07153 0.05807 0.09907 0.1056 0.09907 L 0.21146 0.09907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87667DE2-25DE-C2AB-F2C5-D4DB672C1A54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EE2382C-715C-5422-2048-6E113266638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" b="-78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7232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63C0D9AF-CABB-19B5-BAE6-270C1805F14E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3367093" y="2267611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2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-4.16667E-6 0.11921 C -4.16667E-6 0.17291 -0.06211 0.23912 -0.11211 0.23912 L -0.22408 0.23912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B114B33-45E7-3D6E-0FC7-2C346BDDE5B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76" r="1257" b="1314"/>
          <a:stretch/>
        </p:blipFill>
        <p:spPr>
          <a:xfrm>
            <a:off x="606824" y="3895740"/>
            <a:ext cx="5520538" cy="2319448"/>
          </a:xfrm>
          <a:prstGeom prst="rect">
            <a:avLst/>
          </a:prstGeom>
          <a:ln w="19050">
            <a:noFill/>
          </a:ln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76EC51-FE62-846D-B771-9D654550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41251" y="642813"/>
            <a:ext cx="5451684" cy="2319448"/>
          </a:xfrm>
          <a:prstGeom prst="rect">
            <a:avLst/>
          </a:prstGeom>
          <a:ln w="19050"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9AD4B1F0-9463-AFE5-9AEF-E6958F08E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68" y="2265947"/>
            <a:ext cx="5450296" cy="2322777"/>
          </a:xfrm>
          <a:prstGeom prst="rect">
            <a:avLst/>
          </a:prstGeom>
        </p:spPr>
      </p:pic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2C10347C-ECFB-A43C-768C-76DF65171A31}"/>
              </a:ext>
            </a:extLst>
          </p:cNvPr>
          <p:cNvSpPr/>
          <p:nvPr/>
        </p:nvSpPr>
        <p:spPr>
          <a:xfrm>
            <a:off x="3289176" y="1166688"/>
            <a:ext cx="435006" cy="577049"/>
          </a:xfrm>
          <a:prstGeom prst="downArrow">
            <a:avLst/>
          </a:prstGeom>
          <a:solidFill>
            <a:srgbClr val="AD9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F4D904A-BCE1-AC54-9678-3FC15F8AA1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" r="1412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6DFD513F-C558-E594-D0D5-32FDB4FDBF8A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" r="1900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43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" r="2862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Medico-Sanitario e Farmaceutico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6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EE7A822-70F5-4CF7-939F-0A845CA37CA9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ADA9C24-C3D9-1D6F-668B-200D46F07AA0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790198-FA41-0400-6A22-36CACA3CE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802" r="364" b="1182"/>
          <a:stretch/>
        </p:blipFill>
        <p:spPr>
          <a:xfrm>
            <a:off x="658414" y="1358019"/>
            <a:ext cx="10848703" cy="4128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07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-4865" r="209" b="-4975"/>
          <a:stretch/>
        </p:blipFill>
        <p:spPr>
          <a:xfrm>
            <a:off x="3370158" y="2269276"/>
            <a:ext cx="5451684" cy="2319448"/>
          </a:xfrm>
          <a:prstGeom prst="rect">
            <a:avLst/>
          </a:prstGeom>
          <a:ln w="1905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08B51F-349E-5EF1-E9AE-EA8573B8D04A}"/>
              </a:ext>
            </a:extLst>
          </p:cNvPr>
          <p:cNvSpPr txBox="1"/>
          <p:nvPr/>
        </p:nvSpPr>
        <p:spPr>
          <a:xfrm>
            <a:off x="833451" y="2210522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Top Settori 2020/2021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Economico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Ingegneria Industriale e dell’Informazione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Architettura e Ingegneria Civile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9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5347 C 0 0.07755 0.05781 0.10741 0.10521 0.10741 L 0.21068 0.10741 " pathEditMode="relative" rAng="0" ptsTypes="AA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4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BA119D1-DCB6-B751-81B7-CC6748F906C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B419F9-CC67-A9C5-A964-6BC1F93E8D5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4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EB5BF3A-FDED-9D5C-4C6C-A8E9E803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40D5975-6CBC-C23A-DA29-5FB27A9D2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63A918-ED92-A655-154B-767CBF1F8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2C2704C-425D-BD56-7A27-64859C21F6CA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053B0EC-C266-BE71-C8DA-44537B02281D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3F8DFDC-02B6-6D00-7AF6-A38EFB888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/>
        </p:blipFill>
        <p:spPr>
          <a:xfrm>
            <a:off x="625672" y="876300"/>
            <a:ext cx="10940655" cy="510540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35917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6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50"/>
    </mc:Choice>
    <mc:Fallback xmlns="">
      <p:transition spd="slow"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96D9601-9A18-E3F7-F936-4F3DE9F7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AE34703-CC59-0683-31F6-4196896DE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613CFB0-6E96-91E8-A1B4-9028442E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398CF30-2F95-70A6-44C4-500F80B83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A62FBF1-ED12-15B2-AECB-91746112BBD8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F81DE8-2A0E-E273-2D80-CCADB10B2216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49,82%</a:t>
            </a:r>
            <a:r>
              <a:rPr lang="it-IT" dirty="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B45686C-0017-AA0C-CD22-F2A8165799F8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49,41%</a:t>
            </a:r>
            <a:r>
              <a:rPr lang="it-IT" dirty="0"/>
              <a:t>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0D145C93-3558-E965-13A0-47D1D9028226}"/>
              </a:ext>
            </a:extLst>
          </p:cNvPr>
          <p:cNvSpPr txBox="1"/>
          <p:nvPr/>
        </p:nvSpPr>
        <p:spPr>
          <a:xfrm>
            <a:off x="632691" y="3639426"/>
            <a:ext cx="10926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</a:p>
        </p:txBody>
      </p:sp>
    </p:spTree>
    <p:extLst>
      <p:ext uri="{BB962C8B-B14F-4D97-AF65-F5344CB8AC3E}">
        <p14:creationId xmlns:p14="http://schemas.microsoft.com/office/powerpoint/2010/main" val="25056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-95"/>
          <a:stretch/>
        </p:blipFill>
        <p:spPr>
          <a:xfrm>
            <a:off x="450999" y="1342828"/>
            <a:ext cx="11283870" cy="417234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EC92F32-93D4-9AF7-31BC-80E99D7AB1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" b="3316"/>
          <a:stretch/>
        </p:blipFill>
        <p:spPr>
          <a:xfrm>
            <a:off x="1206994" y="2372827"/>
            <a:ext cx="1677879" cy="95879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12084D55-5382-4B9C-17BD-E7CE39B57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1805"/>
          <a:stretch/>
        </p:blipFill>
        <p:spPr>
          <a:xfrm>
            <a:off x="3377583" y="3560539"/>
            <a:ext cx="1677879" cy="958789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E472E1-8CEF-36B5-5ED0-8973C5588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" b="4031"/>
          <a:stretch/>
        </p:blipFill>
        <p:spPr>
          <a:xfrm>
            <a:off x="1206993" y="4754393"/>
            <a:ext cx="1677879" cy="95878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23F1C53-6978-EF00-6F2F-162CC292BFEF}"/>
              </a:ext>
            </a:extLst>
          </p:cNvPr>
          <p:cNvSpPr txBox="1"/>
          <p:nvPr/>
        </p:nvSpPr>
        <p:spPr>
          <a:xfrm>
            <a:off x="3070569" y="2322098"/>
            <a:ext cx="2029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2010/2011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50,91%</a:t>
            </a:r>
            <a:r>
              <a:rPr lang="it-IT" dirty="0">
                <a:latin typeface="Bahnschrift SemiBold Condensed" panose="020B0502040204020203" pitchFamily="34" charset="0"/>
              </a:rPr>
              <a:t> </a:t>
            </a:r>
          </a:p>
          <a:p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49,09%</a:t>
            </a:r>
            <a:endParaRPr lang="it-IT" dirty="0">
              <a:solidFill>
                <a:srgbClr val="EC2081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122FE37-21EC-2C81-9B2D-B67D0CAC834E}"/>
              </a:ext>
            </a:extLst>
          </p:cNvPr>
          <p:cNvSpPr txBox="1"/>
          <p:nvPr/>
        </p:nvSpPr>
        <p:spPr>
          <a:xfrm>
            <a:off x="1290768" y="3535173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2015/2016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50,18%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49,82%</a:t>
            </a:r>
            <a:r>
              <a:rPr lang="it-IT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87844C9-2BB3-929C-ACC5-CAA2F1748085}"/>
              </a:ext>
            </a:extLst>
          </p:cNvPr>
          <p:cNvSpPr txBox="1"/>
          <p:nvPr/>
        </p:nvSpPr>
        <p:spPr>
          <a:xfrm>
            <a:off x="3070567" y="4697519"/>
            <a:ext cx="1984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sz="2400" b="1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2020/2021</a:t>
            </a:r>
            <a:endParaRPr lang="it-IT" b="1" dirty="0">
              <a:solidFill>
                <a:srgbClr val="8252CE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006EBD"/>
                </a:solidFill>
                <a:latin typeface="Bahnschrift SemiBold Condensed" panose="020B0502040204020203" pitchFamily="34" charset="0"/>
              </a:rPr>
              <a:t>Non Fuori Sede: 50,59%</a:t>
            </a:r>
            <a:endParaRPr lang="it-IT" dirty="0">
              <a:solidFill>
                <a:srgbClr val="006EBD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b="1" dirty="0">
                <a:solidFill>
                  <a:srgbClr val="EC2081"/>
                </a:solidFill>
                <a:latin typeface="Bahnschrift SemiBold Condensed" panose="020B0502040204020203" pitchFamily="34" charset="0"/>
              </a:rPr>
              <a:t>Fuori Sede: 49,41%</a:t>
            </a:r>
            <a:r>
              <a:rPr lang="it-IT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B37EE89-4B04-5149-9B75-387E40EC60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-346" r="3068" b="450"/>
          <a:stretch/>
        </p:blipFill>
        <p:spPr>
          <a:xfrm>
            <a:off x="6029325" y="2667000"/>
            <a:ext cx="5153025" cy="2724150"/>
          </a:xfrm>
          <a:prstGeom prst="rect">
            <a:avLst/>
          </a:prstGeom>
          <a:ln w="19050">
            <a:noFill/>
          </a:ln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56B78EF-5488-FAAC-31DE-10480B7D85C9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  <p:bldP spid="28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8252CE"/>
          </a:solidFill>
          <a:ln w="762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8"/>
          <a:stretch/>
        </p:blipFill>
        <p:spPr>
          <a:xfrm>
            <a:off x="503068" y="1358027"/>
            <a:ext cx="11185864" cy="414194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3105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" r="173"/>
          <a:stretch/>
        </p:blipFill>
        <p:spPr>
          <a:xfrm>
            <a:off x="3283999" y="2372827"/>
            <a:ext cx="5624001" cy="2084213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90024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03217 C 0 0.04676 0.04388 0.06504 0.07995 0.06504 L 0.16016 0.0650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9F2979-E861-043D-DB8E-1DCBF4C6DD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13915" r="17531"/>
          <a:stretch/>
        </p:blipFill>
        <p:spPr>
          <a:xfrm rot="21085205" flipH="1">
            <a:off x="2094034" y="3104305"/>
            <a:ext cx="2386528" cy="19783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Obiettivi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gli attuali trend di Carriera Universitaria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Descrivere la distribuzione degli Studenti Fuori Sede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Prevedere i futuri trend di Immatricolazione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9A0173-C21F-E5EC-F0F1-7D323F5B7C44}"/>
              </a:ext>
            </a:extLst>
          </p:cNvPr>
          <p:cNvSpPr txBox="1"/>
          <p:nvPr/>
        </p:nvSpPr>
        <p:spPr>
          <a:xfrm>
            <a:off x="833451" y="1930652"/>
            <a:ext cx="39072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Atenei di Interesse :</a:t>
            </a:r>
            <a:endParaRPr lang="it-IT" sz="28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srgbClr val="8052CE"/>
                </a:solidFill>
              </a:rPr>
              <a:t> 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Bologna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Milano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Roma La Sapienza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4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b="1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Napoli Federico II</a:t>
            </a: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AAE6D8-5B99-97EF-A942-2992A2AA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" r="-28"/>
          <a:stretch/>
        </p:blipFill>
        <p:spPr>
          <a:xfrm>
            <a:off x="5232728" y="2819198"/>
            <a:ext cx="5624001" cy="2084213"/>
          </a:xfrm>
          <a:prstGeom prst="rect">
            <a:avLst/>
          </a:prstGeom>
          <a:ln w="19050">
            <a:noFill/>
          </a:ln>
        </p:spPr>
      </p:pic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pic>
        <p:nvPicPr>
          <p:cNvPr id="14" name="Immagine 13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07F10FF-1EBD-016C-A63C-4549EB3025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2" t="15757" r="46153" b="66340"/>
          <a:stretch/>
        </p:blipFill>
        <p:spPr>
          <a:xfrm>
            <a:off x="8686799" y="2868705"/>
            <a:ext cx="1080000" cy="717179"/>
          </a:xfrm>
          <a:prstGeom prst="ellipse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87D3DD1-D40B-EB4A-C25B-EBCCD068C4AC}"/>
              </a:ext>
            </a:extLst>
          </p:cNvPr>
          <p:cNvSpPr/>
          <p:nvPr/>
        </p:nvSpPr>
        <p:spPr>
          <a:xfrm>
            <a:off x="8686799" y="2868705"/>
            <a:ext cx="1080000" cy="717178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68"/>
          <a:stretch/>
        </p:blipFill>
        <p:spPr>
          <a:xfrm>
            <a:off x="5680247" y="3082653"/>
            <a:ext cx="1781939" cy="448432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2AF1F394-343E-FD56-D47B-C873E6DCD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395" y="2073130"/>
            <a:ext cx="2851032" cy="38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8.33333E-7 0.06829 C -8.33333E-7 0.09884 -0.05911 0.13681 -0.10703 0.13681 L -0.21393 0.13681 " pathEditMode="relative" rAng="0" ptsTypes="AAAA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03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5" grpId="0" animBg="1"/>
      <p:bldP spid="15" grpId="1" animBg="1"/>
      <p:bldP spid="15" grpId="2" animBg="1"/>
      <p:bldP spid="15" grpId="3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9" name="Immagine 8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C83FAACF-A6CC-0C3C-91AF-E08A01C24D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6" t="5347" r="61125" b="77010"/>
          <a:stretch/>
        </p:blipFill>
        <p:spPr>
          <a:xfrm>
            <a:off x="8544841" y="2451638"/>
            <a:ext cx="705600" cy="706762"/>
          </a:xfrm>
          <a:prstGeom prst="ellipse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6" t="-10460" r="-3254" b="-8184"/>
          <a:stretch/>
        </p:blipFill>
        <p:spPr>
          <a:xfrm>
            <a:off x="5942316" y="2744605"/>
            <a:ext cx="1839943" cy="684395"/>
          </a:xfrm>
          <a:prstGeom prst="rect">
            <a:avLst/>
          </a:prstGeom>
        </p:spPr>
      </p:pic>
      <p:sp>
        <p:nvSpPr>
          <p:cNvPr id="21" name="Ovale 20">
            <a:extLst>
              <a:ext uri="{FF2B5EF4-FFF2-40B4-BE49-F238E27FC236}">
                <a16:creationId xmlns:a16="http://schemas.microsoft.com/office/drawing/2014/main" id="{E21AC49B-9FE7-EEF3-89B1-126AE735F7C4}"/>
              </a:ext>
            </a:extLst>
          </p:cNvPr>
          <p:cNvSpPr/>
          <p:nvPr/>
        </p:nvSpPr>
        <p:spPr>
          <a:xfrm>
            <a:off x="8544842" y="2451639"/>
            <a:ext cx="705600" cy="706762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245" y="2073360"/>
            <a:ext cx="2847153" cy="3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0.09282 C 2.29167E-6 0.13449 -0.04727 0.18634 -0.08555 0.18634 L -0.17071 0.18634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" r="-2723"/>
          <a:stretch/>
        </p:blipFill>
        <p:spPr>
          <a:xfrm>
            <a:off x="5694630" y="2857533"/>
            <a:ext cx="2126663" cy="6136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7020" y="2081940"/>
            <a:ext cx="2837602" cy="3870154"/>
          </a:xfrm>
          <a:prstGeom prst="rect">
            <a:avLst/>
          </a:prstGeom>
        </p:spPr>
      </p:pic>
      <p:pic>
        <p:nvPicPr>
          <p:cNvPr id="13" name="Immagine 12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561A5EC7-F057-46D2-70D7-CAE61D12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70" t="37938" r="40848" b="45526"/>
          <a:stretch/>
        </p:blipFill>
        <p:spPr>
          <a:xfrm>
            <a:off x="9260541" y="3757188"/>
            <a:ext cx="689217" cy="662412"/>
          </a:xfrm>
          <a:prstGeom prst="ellipse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278C9AF-1B19-0105-0F8C-F94A74C65E28}"/>
              </a:ext>
            </a:extLst>
          </p:cNvPr>
          <p:cNvSpPr/>
          <p:nvPr/>
        </p:nvSpPr>
        <p:spPr>
          <a:xfrm rot="18317083">
            <a:off x="9299095" y="3710304"/>
            <a:ext cx="660062" cy="728133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3654745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23529 -0.0099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5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23867 -0.0064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65FC0263-FA7B-D843-28A2-110D918E3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05" y="2237456"/>
            <a:ext cx="3448844" cy="400596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Fuorisede</a:t>
            </a:r>
            <a:endParaRPr lang="it-IT" sz="3300" dirty="0">
              <a:solidFill>
                <a:srgbClr val="8252CE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E9AB9F5-8B84-05F1-A41B-1BB16A1626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" b="-6912"/>
          <a:stretch/>
        </p:blipFill>
        <p:spPr>
          <a:xfrm>
            <a:off x="5618430" y="2663256"/>
            <a:ext cx="2126663" cy="765744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746129B1-AE1C-EA08-DBED-82F9D116A4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0934" y="2094368"/>
            <a:ext cx="2849775" cy="3845296"/>
          </a:xfrm>
          <a:prstGeom prst="rect">
            <a:avLst/>
          </a:prstGeom>
        </p:spPr>
      </p:pic>
      <p:pic>
        <p:nvPicPr>
          <p:cNvPr id="15" name="Immagine 14" descr="Immagine che contiene volante, mappa, trasporto, coltello da cucina&#10;&#10;Descrizione generata automaticamente">
            <a:extLst>
              <a:ext uri="{FF2B5EF4-FFF2-40B4-BE49-F238E27FC236}">
                <a16:creationId xmlns:a16="http://schemas.microsoft.com/office/drawing/2014/main" id="{8700AF2E-7808-0EA3-62DE-804DCD129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78" t="49718" r="22345" b="33272"/>
          <a:stretch/>
        </p:blipFill>
        <p:spPr>
          <a:xfrm>
            <a:off x="9867900" y="4209811"/>
            <a:ext cx="720000" cy="681422"/>
          </a:xfrm>
          <a:prstGeom prst="ellipse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25617675-FCC6-3B64-E619-F80971BE191F}"/>
              </a:ext>
            </a:extLst>
          </p:cNvPr>
          <p:cNvSpPr/>
          <p:nvPr/>
        </p:nvSpPr>
        <p:spPr>
          <a:xfrm>
            <a:off x="9867900" y="4190522"/>
            <a:ext cx="720000" cy="720000"/>
          </a:xfrm>
          <a:prstGeom prst="ellipse">
            <a:avLst/>
          </a:prstGeom>
          <a:noFill/>
          <a:ln w="38100"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178C93-F843-FC9F-83E7-93401B48D9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429000"/>
            <a:ext cx="585693" cy="5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-0.04028 C -2.29167E-6 -0.05787 -0.08008 -0.07871 -0.14466 -0.07871 L -0.28893 -0.0787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F391F6D-C753-FF22-FDC9-1E2748E9FF8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7FCB276E-B701-DBE3-0144-7FB3100DC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531A886-4463-B5C2-36D1-D4FC42D8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95614C3-9FE7-6B9E-CB91-1929EE8B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5F441EC-5224-070A-76DE-B340466DBC74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262" y="663498"/>
            <a:ext cx="3098666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2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730B01D-5A6F-B6D8-9C49-FA223CB8B465}"/>
              </a:ext>
            </a:extLst>
          </p:cNvPr>
          <p:cNvSpPr/>
          <p:nvPr/>
        </p:nvSpPr>
        <p:spPr>
          <a:xfrm>
            <a:off x="637906" y="622261"/>
            <a:ext cx="10916188" cy="5613477"/>
          </a:xfrm>
          <a:prstGeom prst="rect">
            <a:avLst/>
          </a:prstGeom>
          <a:solidFill>
            <a:srgbClr val="8252CE"/>
          </a:solidFill>
          <a:ln>
            <a:solidFill>
              <a:srgbClr val="825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B18F198-882F-4687-2CD3-2C11717D8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6" y="622261"/>
            <a:ext cx="5688609" cy="256261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2A9DF0-70C6-F659-148E-98C1DAA341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" y="3704388"/>
            <a:ext cx="5673653" cy="257258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A0DEB85-398F-58A5-E7A2-9EB23BECE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70" y="2160601"/>
            <a:ext cx="5653710" cy="25327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F98CF7-2923-9638-5F4B-CD53B1E2B506}"/>
              </a:ext>
            </a:extLst>
          </p:cNvPr>
          <p:cNvSpPr txBox="1"/>
          <p:nvPr/>
        </p:nvSpPr>
        <p:spPr>
          <a:xfrm>
            <a:off x="7136045" y="1622876"/>
            <a:ext cx="40891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8252CE"/>
                </a:solidFill>
                <a:latin typeface="Bahnschrift SemiBold Condensed" panose="020B0502040204020203" pitchFamily="34" charset="0"/>
              </a:rPr>
              <a:t>Trend Studenti Fuori Sede</a:t>
            </a:r>
            <a:endParaRPr lang="it-IT" sz="3300" dirty="0">
              <a:solidFill>
                <a:srgbClr val="825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 animBg="1"/>
      <p:bldP spid="7" grpId="0" animBg="1"/>
      <p:bldP spid="7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86D23F-9E12-FDE6-A2E8-5E2380C99CDF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E856D6F-4515-B59B-51EF-25B0BECD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BA1A56-7623-863C-2C0C-515C36656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9D9B2BB-64B9-60D4-09AD-224E29D03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F848C05-CB42-9925-E5A4-87C087FC6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6415" y="2893751"/>
            <a:ext cx="5502134" cy="2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9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.12956 3.7037E-7 C 0.18776 3.7037E-7 0.26042 -0.08125 0.26042 -0.14676 L 0.26042 -0.2921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959E48-1F5A-9A1C-DC30-F8D169CF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" b="1216"/>
          <a:stretch/>
        </p:blipFill>
        <p:spPr>
          <a:xfrm>
            <a:off x="3847723" y="4107357"/>
            <a:ext cx="8075692" cy="20872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8B7C4938-CD87-D663-34F6-BBA50C4E4D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5856415" y="2893751"/>
            <a:ext cx="5451707" cy="28418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86E98F42-8E60-8352-F3C7-05EEABE5A5E8}"/>
              </a:ext>
            </a:extLst>
          </p:cNvPr>
          <p:cNvSpPr/>
          <p:nvPr/>
        </p:nvSpPr>
        <p:spPr>
          <a:xfrm rot="5400000">
            <a:off x="8928904" y="2993863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794B1E58-9053-0C43-A2B8-88CB1F53C624}"/>
              </a:ext>
            </a:extLst>
          </p:cNvPr>
          <p:cNvSpPr/>
          <p:nvPr/>
        </p:nvSpPr>
        <p:spPr>
          <a:xfrm>
            <a:off x="5628050" y="1812465"/>
            <a:ext cx="885933" cy="66995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/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3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it-IT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3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3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3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3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6CDB67E1-A082-3668-3955-FA3423A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304" y="1513999"/>
                <a:ext cx="4145872" cy="1130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AD743F5-C43B-AC96-95E0-089E679B6B69}"/>
              </a:ext>
            </a:extLst>
          </p:cNvPr>
          <p:cNvSpPr txBox="1"/>
          <p:nvPr/>
        </p:nvSpPr>
        <p:spPr>
          <a:xfrm>
            <a:off x="1427351" y="1977432"/>
            <a:ext cx="359561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Features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Anno Accademico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Ateneo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P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P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Popolazione R</a:t>
            </a: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Atenei R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Fuorisede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Immatricolati</a:t>
            </a:r>
            <a:endParaRPr lang="it-IT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F6BCB17-73D2-13A5-F796-47067883DF35}"/>
              </a:ext>
            </a:extLst>
          </p:cNvPr>
          <p:cNvSpPr txBox="1"/>
          <p:nvPr/>
        </p:nvSpPr>
        <p:spPr>
          <a:xfrm>
            <a:off x="5500356" y="2551109"/>
            <a:ext cx="5799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es. Calcolo  </a:t>
            </a:r>
            <a:r>
              <a:rPr lang="el-GR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Δ</a:t>
            </a:r>
            <a:r>
              <a:rPr lang="it-IT" sz="3200" b="1" i="1" u="sng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PopolazioneP</a:t>
            </a:r>
            <a:r>
              <a:rPr lang="it-IT" sz="3200" b="1" i="1" u="sng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:</a:t>
            </a:r>
            <a:endParaRPr lang="it-IT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/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it-IT" sz="14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𝟐𝟎𝟏𝟐</m:t>
                                  </m:r>
                                </m:sub>
                              </m:s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</m:t>
                                  </m:r>
                                  <m:r>
                                    <a:rPr lang="it-IT" sz="1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𝟐𝟎𝟏𝟏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𝟐𝟎𝟐𝟏</m:t>
                              </m:r>
                            </m:sub>
                          </m:s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𝟗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it-IT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𝟐𝟎𝟐𝟎</m:t>
                              </m:r>
                            </m:sub>
                          </m:sSub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400" b="1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2EE1B9E1-FBA1-51F2-BE6F-D24EE928C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414" y="3253917"/>
                <a:ext cx="6274053" cy="4515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/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𝟔𝟏𝟓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𝟎𝟏𝟕</m:t>
                          </m:r>
                        </m:num>
                        <m:den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it-IT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−10.943</m:t>
                      </m:r>
                    </m:oMath>
                  </m:oMathPara>
                </a14:m>
                <a:endParaRPr lang="it-IT" sz="1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6DACA9A3-6A58-8CD0-9010-80A987918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556" y="4289698"/>
                <a:ext cx="6070846" cy="409086"/>
              </a:xfrm>
              <a:prstGeom prst="rect">
                <a:avLst/>
              </a:prstGeom>
              <a:blipFill>
                <a:blip r:embed="rId9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/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𝟎𝟖𝟏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𝟏𝟔𝟓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𝟎𝟕𝟔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𝟓𝟓𝟎</m:t>
                              </m:r>
                            </m:e>
                          </m:d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… +(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𝟗𝟔𝟕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𝟏𝟏𝟕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𝟎𝟒𝟖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1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it-IT" sz="1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1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65BD28EF-094D-8024-8A53-DA6A0DBFB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711" y="3785881"/>
                <a:ext cx="6568049" cy="418128"/>
              </a:xfrm>
              <a:prstGeom prst="rect">
                <a:avLst/>
              </a:prstGeom>
              <a:blipFill>
                <a:blip r:embed="rId10"/>
                <a:stretch>
                  <a:fillRect t="-1449" b="-115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/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𝟐𝟎𝟐𝟐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𝟗𝟓𝟔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𝟏𝟕𝟒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0" name="CasellaDiTesto 59">
                <a:extLst>
                  <a:ext uri="{FF2B5EF4-FFF2-40B4-BE49-F238E27FC236}">
                    <a16:creationId xmlns:a16="http://schemas.microsoft.com/office/drawing/2014/main" id="{0CC06DD3-85A5-334E-D518-CDDF6CE1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020711"/>
                <a:ext cx="10650243" cy="234744"/>
              </a:xfrm>
              <a:prstGeom prst="rect">
                <a:avLst/>
              </a:prstGeom>
              <a:blipFill>
                <a:blip r:embed="rId11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/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𝟐𝟎𝟐𝟑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𝟖𝟖𝟔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𝟗𝟒𝟓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𝟐𝟑𝟏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4BAF7A38-4503-5A0E-1BDF-736595F3A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80" y="5346161"/>
                <a:ext cx="10650243" cy="234744"/>
              </a:xfrm>
              <a:prstGeom prst="rect">
                <a:avLst/>
              </a:prstGeom>
              <a:blipFill>
                <a:blip r:embed="rId12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/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𝟐𝟎𝟐𝟒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𝟖𝟐𝟗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𝟗𝟑𝟒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𝟐𝟖𝟖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01C4BE6C-FE7E-23EA-AF62-107339DB2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5676821"/>
                <a:ext cx="10650243" cy="234744"/>
              </a:xfrm>
              <a:prstGeom prst="rect">
                <a:avLst/>
              </a:prstGeom>
              <a:blipFill>
                <a:blip r:embed="rId13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/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𝟐𝟎𝟐𝟓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𝟕𝟕𝟐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𝟗𝟐𝟑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𝟑𝟒𝟓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E397317-F23F-3B7C-9CF3-944460BF1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002271"/>
                <a:ext cx="10650243" cy="234744"/>
              </a:xfrm>
              <a:prstGeom prst="rect">
                <a:avLst/>
              </a:prstGeom>
              <a:blipFill>
                <a:blip r:embed="rId14"/>
                <a:stretch>
                  <a:fillRect l="-572" b="-263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/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𝟐𝟎𝟐𝟔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</m:t>
                        </m:r>
                        <m:r>
                          <a:rPr lang="it-IT" sz="1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𝟐𝟎𝟐𝟏</m:t>
                        </m:r>
                      </m:sub>
                    </m:sSub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1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it-IT" sz="1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𝟗𝟔𝟕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𝟏𝟏𝟕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𝟕𝟏𝟓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𝟗𝟏𝟐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1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𝟒𝟎𝟐</m:t>
                    </m:r>
                  </m:oMath>
                </a14:m>
                <a:r>
                  <a:rPr lang="it-IT" sz="1100" b="1" dirty="0">
                    <a:solidFill>
                      <a:schemeClr val="bg1"/>
                    </a:solidFill>
                  </a:rPr>
                  <a:t> </a:t>
                </a:r>
                <a:endParaRPr lang="it-IT" sz="1100" b="1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2CF9DC0-27B4-1EE5-CC58-669B6BA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77" y="6327721"/>
                <a:ext cx="10650243" cy="234744"/>
              </a:xfrm>
              <a:prstGeom prst="rect">
                <a:avLst/>
              </a:prstGeom>
              <a:blipFill>
                <a:blip r:embed="rId15"/>
                <a:stretch>
                  <a:fillRect l="-572"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8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228 3.33333E-6 C -0.33008 3.33333E-6 -0.45573 -0.10116 -0.45573 -0.18264 L -0.45573 -0.3643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3" presetClass="entr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0.02969 4.07407E-6 C 0.04297 4.07407E-6 0.05964 -0.14746 0.05964 -0.26574 L 0.05964 -0.5294 " pathEditMode="relative" rAng="0" ptsTypes="AAAA">
                                      <p:cBhvr>
                                        <p:cTn id="6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264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8 -0.00162 L 0.02318 0.22662 C 0.02318 0.32894 -0.11015 0.45509 -0.2181 0.45509 L -0.45937 0.45509 " pathEditMode="relative" rAng="0" ptsTypes="AAAA">
                                      <p:cBhvr>
                                        <p:cTn id="6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28" y="2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8" grpId="0" animBg="1"/>
      <p:bldP spid="18" grpId="1" animBg="1"/>
      <p:bldP spid="6" grpId="0" animBg="1"/>
      <p:bldP spid="6" grpId="1" animBg="1"/>
      <p:bldP spid="8" grpId="0"/>
      <p:bldP spid="19" grpId="0"/>
      <p:bldP spid="19" grpId="1"/>
      <p:bldP spid="19" grpId="2"/>
      <p:bldP spid="10" grpId="0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4879026" y="2523081"/>
            <a:ext cx="2674089" cy="31330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3316004" y="1232356"/>
            <a:ext cx="5800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54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  <a:endParaRPr kumimoji="0" lang="it-IT" sz="3600" b="1" i="1" u="sng" strike="noStrike" kern="1200" cap="none" spc="0" normalizeH="0" baseline="0" noProof="0" dirty="0">
              <a:ln>
                <a:noFill/>
              </a:ln>
              <a:solidFill>
                <a:srgbClr val="0C7C63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882 C 4.375E-6 0.12778 -0.07526 0.17662 -0.13581 0.17662 L -0.27149 0.17662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881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4.375E-6 0.01666 C 4.375E-6 0.02384 -0.04024 0.03356 -0.0724 0.03356 L -0.14414 0.03356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6" grpId="0"/>
      <p:bldP spid="6" grpId="1"/>
      <p:bldP spid="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3C50FB-8B04-9A84-F333-71D68999E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789" r="55222" b="6231"/>
          <a:stretch/>
        </p:blipFill>
        <p:spPr>
          <a:xfrm>
            <a:off x="3784306" y="3546722"/>
            <a:ext cx="1336586" cy="156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20E2A38-452E-A63B-C882-2CD91F3D9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85E63B9-470A-A643-2A99-6EF421A7E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78C2D9-A486-304F-8948-3333C7795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2F8FEA-6956-7702-1B36-EA4F83A1F954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39CE90-D913-C728-4C33-BFA0124A1633}"/>
              </a:ext>
            </a:extLst>
          </p:cNvPr>
          <p:cNvSpPr txBox="1"/>
          <p:nvPr/>
        </p:nvSpPr>
        <p:spPr>
          <a:xfrm>
            <a:off x="684884" y="3234925"/>
            <a:ext cx="3099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SciKit-Learn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ExtraTreesRegressor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400 </a:t>
            </a:r>
            <a:r>
              <a:rPr lang="it-IT" sz="2400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Estimators</a:t>
            </a:r>
            <a:endParaRPr lang="it-IT" sz="2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1131BE-DBEC-06D5-F895-C32F5A2FA39E}"/>
              </a:ext>
            </a:extLst>
          </p:cNvPr>
          <p:cNvSpPr txBox="1"/>
          <p:nvPr/>
        </p:nvSpPr>
        <p:spPr>
          <a:xfrm>
            <a:off x="586962" y="2582667"/>
            <a:ext cx="5800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200" b="1" i="1" u="sng" strike="noStrike" kern="1200" cap="none" spc="0" normalizeH="0" baseline="0" noProof="0" dirty="0">
                <a:ln>
                  <a:noFill/>
                </a:ln>
                <a:solidFill>
                  <a:srgbClr val="0C7C63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Machine Learning Model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3EE6B1C-2ACF-99DA-BD5A-C9FB9457F253}"/>
              </a:ext>
            </a:extLst>
          </p:cNvPr>
          <p:cNvSpPr txBox="1"/>
          <p:nvPr/>
        </p:nvSpPr>
        <p:spPr>
          <a:xfrm>
            <a:off x="6724783" y="2290227"/>
            <a:ext cx="4230262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1) </a:t>
            </a:r>
            <a:r>
              <a:rPr lang="it-IT" sz="32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Validation</a:t>
            </a:r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=  131,534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0,996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9A08B3-4FA3-E2A8-087D-887E575C9C8F}"/>
              </a:ext>
            </a:extLst>
          </p:cNvPr>
          <p:cNvSpPr txBox="1"/>
          <p:nvPr/>
        </p:nvSpPr>
        <p:spPr>
          <a:xfrm>
            <a:off x="7568612" y="3606060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2) Test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180,782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CD60E9A-DEA8-69BC-4FE6-4EB2B0431C98}"/>
              </a:ext>
            </a:extLst>
          </p:cNvPr>
          <p:cNvSpPr txBox="1"/>
          <p:nvPr/>
        </p:nvSpPr>
        <p:spPr>
          <a:xfrm>
            <a:off x="6723366" y="4921893"/>
            <a:ext cx="3866160" cy="1138773"/>
          </a:xfrm>
          <a:prstGeom prst="rect">
            <a:avLst/>
          </a:prstGeom>
          <a:noFill/>
          <a:ln w="38100">
            <a:solidFill>
              <a:srgbClr val="E7E8A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3) Re-Train :</a:t>
            </a:r>
            <a:endParaRPr lang="it-IT" sz="1050" dirty="0"/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Mean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Absolute </a:t>
            </a:r>
            <a:r>
              <a:rPr lang="it-IT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Error</a:t>
            </a:r>
            <a:r>
              <a:rPr lang="it-IT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MAE )   =   156,199</a:t>
            </a:r>
            <a:endParaRPr lang="it-IT" sz="11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</a:t>
            </a:r>
            <a:r>
              <a:rPr lang="it-IT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Coefficient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of </a:t>
            </a:r>
            <a:r>
              <a:rPr lang="it-IT" b="1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Determination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</a:t>
            </a:r>
            <a:r>
              <a:rPr lang="it-IT" b="1" i="1" baseline="30000" dirty="0">
                <a:solidFill>
                  <a:srgbClr val="4AADA8"/>
                </a:solidFill>
                <a:latin typeface="Bahnschrift SemiBold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it-IT" b="1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)   =   0,993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D2F391B6-0416-6545-A04E-E949344A43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771703"/>
              </p:ext>
            </p:extLst>
          </p:nvPr>
        </p:nvGraphicFramePr>
        <p:xfrm>
          <a:off x="997447" y="3874239"/>
          <a:ext cx="5098553" cy="200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4104354540"/>
                    </a:ext>
                  </a:extLst>
                </a:gridCol>
                <a:gridCol w="1907216">
                  <a:extLst>
                    <a:ext uri="{9D8B030D-6E8A-4147-A177-3AD203B41FA5}">
                      <a16:colId xmlns:a16="http://schemas.microsoft.com/office/drawing/2014/main" val="2014178382"/>
                    </a:ext>
                  </a:extLst>
                </a:gridCol>
                <a:gridCol w="1648287">
                  <a:extLst>
                    <a:ext uri="{9D8B030D-6E8A-4147-A177-3AD203B41FA5}">
                      <a16:colId xmlns:a16="http://schemas.microsoft.com/office/drawing/2014/main" val="207950170"/>
                    </a:ext>
                  </a:extLst>
                </a:gridCol>
              </a:tblGrid>
              <a:tr h="562221">
                <a:tc>
                  <a:txBody>
                    <a:bodyPr/>
                    <a:lstStyle/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u="none" strike="noStrike" dirty="0">
                          <a:effectLst/>
                        </a:rPr>
                        <a:t> MAE </a:t>
                      </a:r>
                      <a:r>
                        <a:rPr lang="it-IT" sz="2000" u="none" strike="noStrike" dirty="0">
                          <a:effectLst/>
                        </a:rPr>
                        <a:t>[</a:t>
                      </a:r>
                      <a:r>
                        <a:rPr lang="it-IT" sz="1000" u="none" strike="noStrike" dirty="0">
                          <a:effectLst/>
                        </a:rPr>
                        <a:t>Immatricolati</a:t>
                      </a:r>
                      <a:r>
                        <a:rPr lang="it-IT" sz="2000" u="none" strike="noStrike" dirty="0">
                          <a:effectLst/>
                        </a:rPr>
                        <a:t>]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it-IT" sz="2400" b="1" i="1" baseline="30000" dirty="0">
                          <a:solidFill>
                            <a:schemeClr val="bg1"/>
                          </a:solidFill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it-IT" sz="2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110" marR="7110" marT="7110" marB="0" anchor="ctr">
                    <a:solidFill>
                      <a:srgbClr val="0C7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23631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endParaRPr lang="it-IT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132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0,996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358243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≃ 181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E7E8AA"/>
                          </a:solidFill>
                          <a:latin typeface="Bahnschrift SemiBold Condensed" panose="020B0502040204020203" pitchFamily="34" charset="0"/>
                        </a:rPr>
                        <a:t>0.991</a:t>
                      </a:r>
                      <a:endParaRPr lang="it-IT" sz="2400" b="0" i="0" u="none" strike="noStrike" dirty="0">
                        <a:solidFill>
                          <a:srgbClr val="E7E8AA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4AA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774849"/>
                  </a:ext>
                </a:extLst>
              </a:tr>
              <a:tr h="4805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Re-Train</a:t>
                      </a:r>
                    </a:p>
                  </a:txBody>
                  <a:tcPr marL="9525" marR="9525" marT="9525" marB="0" anchor="ctr">
                    <a:solidFill>
                      <a:srgbClr val="0C7C6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i="1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≃ 156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2400" b="1" i="1" dirty="0">
                          <a:solidFill>
                            <a:srgbClr val="4AADA8"/>
                          </a:solidFill>
                          <a:latin typeface="Bahnschrift SemiBold Condensed" panose="020B0502040204020203" pitchFamily="34" charset="0"/>
                        </a:rPr>
                        <a:t>0.993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7E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8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9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1641 -0.1442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" y="-722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01524 -0.1986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9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022E-16 L -0.04687 -0.21319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6" grpId="0"/>
      <p:bldP spid="6" grpId="1"/>
      <p:bldP spid="20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605830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Fonti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MIUR ( </a:t>
            </a:r>
            <a:r>
              <a:rPr lang="it-IT" sz="1600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5"/>
              </a:rPr>
              <a:t>ustat.miur.it/opendata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)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AlmaLaurea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6"/>
              </a:rPr>
              <a:t>almalaurea.it/universita/statistiche/occupazione</a:t>
            </a:r>
            <a:r>
              <a:rPr lang="it-IT" sz="20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ISTAT ( </a:t>
            </a:r>
            <a:r>
              <a:rPr lang="it-IT" sz="1600" b="1" i="1" dirty="0">
                <a:solidFill>
                  <a:srgbClr val="062F8A"/>
                </a:solidFill>
                <a:latin typeface="Bahnschrift SemiBold Condensed" panose="020B0502040204020203" pitchFamily="34" charset="0"/>
                <a:hlinkClick r:id="rId7"/>
              </a:rPr>
              <a:t>dati.istat.it/popolazione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)</a:t>
            </a:r>
          </a:p>
          <a:p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1107">
            <a:off x="1680920" y="2697577"/>
            <a:ext cx="2542905" cy="25429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25" y="5512499"/>
            <a:ext cx="1254018" cy="6464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7A5F73C-F8E4-4D07-E278-96ACAAEBAF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24319" r="80365" b="14732"/>
          <a:stretch/>
        </p:blipFill>
        <p:spPr>
          <a:xfrm>
            <a:off x="7970758" y="5526199"/>
            <a:ext cx="949911" cy="57901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B6A703-4112-8953-C924-679E63323F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t="31391" r="9855" b="40165"/>
          <a:stretch/>
        </p:blipFill>
        <p:spPr>
          <a:xfrm>
            <a:off x="9495584" y="5485101"/>
            <a:ext cx="1843097" cy="64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42CC3E3-90E9-BCB0-CBFE-7152590F8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CFB3D-5A2B-6EEE-0F28-ADAA643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84DA69-768D-ADA7-C144-362F80DE4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A37CB3-C364-045F-C12E-C674973DA840}"/>
              </a:ext>
            </a:extLst>
          </p:cNvPr>
          <p:cNvSpPr txBox="1"/>
          <p:nvPr/>
        </p:nvSpPr>
        <p:spPr>
          <a:xfrm>
            <a:off x="6960360" y="1641765"/>
            <a:ext cx="4644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Trend Future Immatricolazioni</a:t>
            </a:r>
            <a:endParaRPr lang="it-IT" sz="14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-129"/>
          <a:stretch/>
        </p:blipFill>
        <p:spPr>
          <a:xfrm>
            <a:off x="2888924" y="1717849"/>
            <a:ext cx="66542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F9077B-8ADD-BE0B-CA12-761C3778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r="61"/>
          <a:stretch/>
        </p:blipFill>
        <p:spPr>
          <a:xfrm>
            <a:off x="1230126" y="865800"/>
            <a:ext cx="9985244" cy="5126400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magine 83">
            <a:extLst>
              <a:ext uri="{FF2B5EF4-FFF2-40B4-BE49-F238E27FC236}">
                <a16:creationId xmlns:a16="http://schemas.microsoft.com/office/drawing/2014/main" id="{64580701-A89F-5B63-731F-3905E505F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8872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451703-E3A7-062A-1E7D-6BD6A953833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033E32F-6EF4-940B-491E-6593B0406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33432853-1C9C-C9B7-D0DD-F78451101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292B8D-9215-78E1-091A-42DC6C57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D15E70-31F1-ABE8-B2BD-A5F86D680293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30CD3E-0F9D-D5E0-9F31-8926A8D875BC}"/>
              </a:ext>
            </a:extLst>
          </p:cNvPr>
          <p:cNvSpPr/>
          <p:nvPr/>
        </p:nvSpPr>
        <p:spPr>
          <a:xfrm>
            <a:off x="586962" y="588475"/>
            <a:ext cx="10969115" cy="5645702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2E32F9F6-D0D1-41E1-B4D2-09AAE01C53C5}"/>
              </a:ext>
            </a:extLst>
          </p:cNvPr>
          <p:cNvCxnSpPr>
            <a:cxnSpLocks/>
          </p:cNvCxnSpPr>
          <p:nvPr/>
        </p:nvCxnSpPr>
        <p:spPr>
          <a:xfrm>
            <a:off x="0" y="3200400"/>
            <a:ext cx="12192000" cy="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ttore diritto 68">
            <a:extLst>
              <a:ext uri="{FF2B5EF4-FFF2-40B4-BE49-F238E27FC236}">
                <a16:creationId xmlns:a16="http://schemas.microsoft.com/office/drawing/2014/main" id="{97DABD27-6E16-DB78-0F0F-E1E1B5D26ED9}"/>
              </a:ext>
            </a:extLst>
          </p:cNvPr>
          <p:cNvCxnSpPr>
            <a:cxnSpLocks/>
            <a:stCxn id="2" idx="0"/>
            <a:endCxn id="2" idx="2"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38100">
            <a:solidFill>
              <a:srgbClr val="E7E8A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019BE134-3DFC-7095-BF11-923381704CEB}"/>
              </a:ext>
            </a:extLst>
          </p:cNvPr>
          <p:cNvCxnSpPr/>
          <p:nvPr/>
        </p:nvCxnSpPr>
        <p:spPr>
          <a:xfrm flipH="1">
            <a:off x="3429000" y="284246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Immagine 60">
            <a:extLst>
              <a:ext uri="{FF2B5EF4-FFF2-40B4-BE49-F238E27FC236}">
                <a16:creationId xmlns:a16="http://schemas.microsoft.com/office/drawing/2014/main" id="{43BF747D-21D0-E4B5-EF97-59B9D88EB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4" y="804192"/>
            <a:ext cx="5747350" cy="1883586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11A7A449-44EC-6920-51B8-7B3BCCF16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324" y="3788876"/>
            <a:ext cx="5747350" cy="1877812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D68AB0B3-7748-034A-285F-96302610B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3788876"/>
            <a:ext cx="5737002" cy="1883586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C7F5D47E-4AC4-9B3A-04F4-9085EB5412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4312" y="804192"/>
            <a:ext cx="5747350" cy="18777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0328960-0DED-6A5F-6E68-22476671E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701" y="1474206"/>
            <a:ext cx="10566593" cy="3452388"/>
          </a:xfrm>
          <a:prstGeom prst="rect">
            <a:avLst/>
          </a:prstGeom>
          <a:ln w="38100">
            <a:solidFill>
              <a:srgbClr val="E7E8AA"/>
            </a:solidFill>
          </a:ln>
        </p:spPr>
      </p:pic>
    </p:spTree>
    <p:extLst>
      <p:ext uri="{BB962C8B-B14F-4D97-AF65-F5344CB8AC3E}">
        <p14:creationId xmlns:p14="http://schemas.microsoft.com/office/powerpoint/2010/main" val="186574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Risultati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Prevalenza di Studenti di Sesso Femminile</a:t>
            </a: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Incremento di Immatricolazioni nella passata decade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Previsione di un Incremento di Immatricolazioni nei prossimi 5 Anni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4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Flusso di studenti Fuorisede in prevalenza da Sud verso Centro e Nord</a:t>
            </a:r>
          </a:p>
          <a:p>
            <a:endParaRPr lang="it-IT" dirty="0"/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936F6D64-8680-CDCB-56FD-788FBDBE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51977">
            <a:off x="9050768" y="2583891"/>
            <a:ext cx="2085469" cy="2085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13050EA-2ABD-7345-3F5A-E9A7C5BC592C}"/>
              </a:ext>
            </a:extLst>
          </p:cNvPr>
          <p:cNvSpPr txBox="1"/>
          <p:nvPr/>
        </p:nvSpPr>
        <p:spPr>
          <a:xfrm>
            <a:off x="586962" y="3194558"/>
            <a:ext cx="10926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Conclusioni</a:t>
            </a:r>
            <a:endParaRPr lang="it-IT" sz="3300" dirty="0">
              <a:solidFill>
                <a:srgbClr val="062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9" name="Immagine 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6FA1E1AD-1484-030B-D3D2-4BED8A8D7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DFE4CB-00FE-7E00-F077-6CE417E3BE17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Punti di Forza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0D5201-CCAA-4A4B-E57F-DA35769BEE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algn="ctr"/>
            <a:r>
              <a:rPr lang="it-IT" b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la presentazione dei dettagli implementativi seguirà, auspicabilmente, a breve</a:t>
            </a:r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B4E07E-100D-7918-B2AD-575A4D4BA17B}"/>
              </a:ext>
            </a:extLst>
          </p:cNvPr>
          <p:cNvSpPr txBox="1"/>
          <p:nvPr/>
        </p:nvSpPr>
        <p:spPr>
          <a:xfrm>
            <a:off x="1028901" y="2003749"/>
            <a:ext cx="7991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Punti di Forza :</a:t>
            </a:r>
          </a:p>
          <a:p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lvl="0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>
                <a:solidFill>
                  <a:prstClr val="black"/>
                </a:solidFill>
              </a:rPr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Automatizzazione delle attività di Data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Manipulation</a:t>
            </a:r>
            <a:endParaRPr lang="it-IT" sz="2400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/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Applicabilità delle elaborazioni proposte per ulteriori Atenei  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Riusabilità del codice su futuri Dataset Aggiornati 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8277F3-7ABF-7692-C4AC-DB8B685F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3" y="2498014"/>
            <a:ext cx="2257224" cy="225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C539D5B-69EF-DFF2-9413-9040495323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0D1E924-83A6-24F8-A566-3BD4F84A9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85F4DFEA-DC95-5F80-3CCD-BD3EBEFA7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6C3C833-F40C-544F-EC19-3033CF273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3648E0F-BCC3-F807-5CF2-75EBE8945797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E89BDD5-8626-C902-8BF8-EBF1EEF1869E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63C2129-7D79-26AF-8C5C-576DF3FAC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3BBFA940-A450-6048-6D91-A0F7AFC4F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13" name="Immagine 12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B7F2192E-DD60-5616-9A6E-AF62CB3BA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F4C3818-ED0E-AAE9-C7D7-4950F1DAAB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71" r="6096" b="14206"/>
          <a:stretch/>
        </p:blipFill>
        <p:spPr>
          <a:xfrm rot="21263206">
            <a:off x="1680107" y="2692994"/>
            <a:ext cx="2422875" cy="24575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062F8A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91612BF-7F8C-5E72-4A2B-B87EE261F3AB}"/>
              </a:ext>
            </a:extLst>
          </p:cNvPr>
          <p:cNvSpPr txBox="1"/>
          <p:nvPr/>
        </p:nvSpPr>
        <p:spPr>
          <a:xfrm>
            <a:off x="5296102" y="2542848"/>
            <a:ext cx="2678539" cy="241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Strumenti :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 err="1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Python</a:t>
            </a:r>
            <a:endParaRPr lang="it-IT" sz="2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dirty="0">
                <a:solidFill>
                  <a:prstClr val="black"/>
                </a:solidFill>
              </a:rPr>
              <a:t> 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Excel</a:t>
            </a:r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FDF0454-2C7C-C21F-1D8C-16E01F2F80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35102" r="9604" b="29871"/>
          <a:stretch/>
        </p:blipFill>
        <p:spPr>
          <a:xfrm>
            <a:off x="4980253" y="5435685"/>
            <a:ext cx="1994387" cy="562489"/>
          </a:xfrm>
          <a:prstGeom prst="rect">
            <a:avLst/>
          </a:prstGeom>
        </p:spPr>
      </p:pic>
      <p:pic>
        <p:nvPicPr>
          <p:cNvPr id="26" name="Immagine 25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6F1D9F7F-86FD-D97E-19C9-EF2CB305FE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95" y="5340141"/>
            <a:ext cx="1264341" cy="55540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A6710692-7F83-B9DE-4462-ACD0B71B23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10" y="5435685"/>
            <a:ext cx="1926615" cy="5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50"/>
    </mc:Choice>
    <mc:Fallback xmlns="">
      <p:transition advClick="0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3345BA2D-DA80-7906-4119-8563FCD2D5C3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E63EE0-9C17-53B3-0A99-AD9DEBF21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CD3433B-6344-828B-D217-A9C25BC9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FCF3F5A0-A89F-A028-4E71-C5ECFA61C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FF0EBA89-194A-755A-C8BC-F58DB2F1E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E1DA81-27FE-F0D4-E026-8F2B476DCFF2}"/>
              </a:ext>
            </a:extLst>
          </p:cNvPr>
          <p:cNvSpPr txBox="1"/>
          <p:nvPr/>
        </p:nvSpPr>
        <p:spPr>
          <a:xfrm>
            <a:off x="632691" y="3639426"/>
            <a:ext cx="109266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3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Trend Carriera Universitaria</a:t>
            </a:r>
            <a:endParaRPr lang="it-IT" sz="3300" dirty="0">
              <a:solidFill>
                <a:srgbClr val="AD96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.12565 -2.96296E-6 C 0.18203 -2.96296E-6 0.25221 -0.08078 0.25221 -0.14629 L 0.25221 -0.29143 " pathEditMode="relative" rAng="0" ptsTypes="AA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7101EFEB-BD53-7F71-38C9-42CB6312C921}"/>
              </a:ext>
            </a:extLst>
          </p:cNvPr>
          <p:cNvSpPr/>
          <p:nvPr/>
        </p:nvSpPr>
        <p:spPr>
          <a:xfrm>
            <a:off x="638978" y="642813"/>
            <a:ext cx="10907913" cy="5572374"/>
          </a:xfrm>
          <a:prstGeom prst="rect">
            <a:avLst/>
          </a:prstGeom>
          <a:solidFill>
            <a:srgbClr val="D8CFC0"/>
          </a:solidFill>
          <a:ln w="76200">
            <a:solidFill>
              <a:srgbClr val="D8CF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CF5151-3B80-B3E9-EEB7-D35D87C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 b="807"/>
          <a:stretch/>
        </p:blipFill>
        <p:spPr>
          <a:xfrm>
            <a:off x="625672" y="1101620"/>
            <a:ext cx="10940655" cy="4654759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991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TM16401371[[fn=Atlante]]</Template>
  <TotalTime>4138</TotalTime>
  <Words>874</Words>
  <Application>Microsoft Office PowerPoint</Application>
  <PresentationFormat>Widescreen</PresentationFormat>
  <Paragraphs>250</Paragraphs>
  <Slides>45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76</cp:revision>
  <dcterms:created xsi:type="dcterms:W3CDTF">2022-05-20T15:03:04Z</dcterms:created>
  <dcterms:modified xsi:type="dcterms:W3CDTF">2022-06-04T15:22:29Z</dcterms:modified>
</cp:coreProperties>
</file>